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7"/>
  </p:notesMasterIdLst>
  <p:sldIdLst>
    <p:sldId id="256" r:id="rId2"/>
    <p:sldId id="264" r:id="rId3"/>
    <p:sldId id="269" r:id="rId4"/>
    <p:sldId id="263" r:id="rId5"/>
    <p:sldId id="268" r:id="rId6"/>
  </p:sldIdLst>
  <p:sldSz cx="6858000" cy="9144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3" autoAdjust="0"/>
    <p:restoredTop sz="94265" autoAdjust="0"/>
  </p:normalViewPr>
  <p:slideViewPr>
    <p:cSldViewPr>
      <p:cViewPr>
        <p:scale>
          <a:sx n="70" d="100"/>
          <a:sy n="70" d="100"/>
        </p:scale>
        <p:origin x="-1896" y="4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04" y="-108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nidad%20de%20Analisis\Desktop\CARPETA%2016\2015\GRAFICAS%20GENERALES%20DE%20DETENID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nidad%20de%20Analisis\Desktop\CARPETA%2016\2015\GRAFICAS%20PARA%20TT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nidad%20de%20Analisis\Desktop\CARPETA%2016\2015\GRAFICAS%20PARA%20TT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nidad%20de%20Analisis\Desktop\CARPETA%2016\2015\GRAFICAS%20PARA%20TT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nidad%20de%20Analisis\Desktop\CARPETA%2016\2015\GRAFICAS%20PARA%20TT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'2014'!$C$336:$C$337</c:f>
              <c:strCache>
                <c:ptCount val="1"/>
                <c:pt idx="0">
                  <c:v>FEMENINO FALTAS</c:v>
                </c:pt>
              </c:strCache>
            </c:strRef>
          </c:tx>
          <c:dLbls>
            <c:showVal val="1"/>
          </c:dLbls>
          <c:cat>
            <c:strRef>
              <c:f>'2014'!$B$338:$B$339</c:f>
              <c:strCache>
                <c:ptCount val="2"/>
                <c:pt idx="0">
                  <c:v>MAYOR DE EDAD</c:v>
                </c:pt>
                <c:pt idx="1">
                  <c:v>MENOR DE EDAD</c:v>
                </c:pt>
              </c:strCache>
            </c:strRef>
          </c:cat>
          <c:val>
            <c:numRef>
              <c:f>'2014'!$C$338:$C$339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</c:ser>
        <c:ser>
          <c:idx val="1"/>
          <c:order val="1"/>
          <c:tx>
            <c:strRef>
              <c:f>'2014'!$D$336:$D$337</c:f>
              <c:strCache>
                <c:ptCount val="1"/>
                <c:pt idx="0">
                  <c:v>FEMENINO DELITOS</c:v>
                </c:pt>
              </c:strCache>
            </c:strRef>
          </c:tx>
          <c:dLbls>
            <c:showVal val="1"/>
          </c:dLbls>
          <c:cat>
            <c:strRef>
              <c:f>'2014'!$B$338:$B$339</c:f>
              <c:strCache>
                <c:ptCount val="2"/>
                <c:pt idx="0">
                  <c:v>MAYOR DE EDAD</c:v>
                </c:pt>
                <c:pt idx="1">
                  <c:v>MENOR DE EDAD</c:v>
                </c:pt>
              </c:strCache>
            </c:strRef>
          </c:cat>
          <c:val>
            <c:numRef>
              <c:f>'2014'!$D$338:$D$339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'2014'!$E$336:$E$337</c:f>
              <c:strCache>
                <c:ptCount val="1"/>
                <c:pt idx="0">
                  <c:v>MASCULINO FALTAS </c:v>
                </c:pt>
              </c:strCache>
            </c:strRef>
          </c:tx>
          <c:dLbls>
            <c:showVal val="1"/>
          </c:dLbls>
          <c:cat>
            <c:strRef>
              <c:f>'2014'!$B$338:$B$339</c:f>
              <c:strCache>
                <c:ptCount val="2"/>
                <c:pt idx="0">
                  <c:v>MAYOR DE EDAD</c:v>
                </c:pt>
                <c:pt idx="1">
                  <c:v>MENOR DE EDAD</c:v>
                </c:pt>
              </c:strCache>
            </c:strRef>
          </c:cat>
          <c:val>
            <c:numRef>
              <c:f>'2014'!$E$338:$E$339</c:f>
              <c:numCache>
                <c:formatCode>General</c:formatCode>
                <c:ptCount val="2"/>
                <c:pt idx="0">
                  <c:v>136</c:v>
                </c:pt>
                <c:pt idx="1">
                  <c:v>44</c:v>
                </c:pt>
              </c:numCache>
            </c:numRef>
          </c:val>
        </c:ser>
        <c:ser>
          <c:idx val="3"/>
          <c:order val="3"/>
          <c:tx>
            <c:strRef>
              <c:f>'2014'!$F$336:$F$337</c:f>
              <c:strCache>
                <c:ptCount val="1"/>
                <c:pt idx="0">
                  <c:v>MASCULINO DELITOS</c:v>
                </c:pt>
              </c:strCache>
            </c:strRef>
          </c:tx>
          <c:dLbls>
            <c:showVal val="1"/>
          </c:dLbls>
          <c:cat>
            <c:strRef>
              <c:f>'2014'!$B$338:$B$339</c:f>
              <c:strCache>
                <c:ptCount val="2"/>
                <c:pt idx="0">
                  <c:v>MAYOR DE EDAD</c:v>
                </c:pt>
                <c:pt idx="1">
                  <c:v>MENOR DE EDAD</c:v>
                </c:pt>
              </c:strCache>
            </c:strRef>
          </c:cat>
          <c:val>
            <c:numRef>
              <c:f>'2014'!$F$338:$F$339</c:f>
              <c:numCache>
                <c:formatCode>General</c:formatCode>
                <c:ptCount val="2"/>
                <c:pt idx="0">
                  <c:v>15</c:v>
                </c:pt>
                <c:pt idx="1">
                  <c:v>3</c:v>
                </c:pt>
              </c:numCache>
            </c:numRef>
          </c:val>
        </c:ser>
        <c:axId val="271217024"/>
        <c:axId val="271218560"/>
      </c:barChart>
      <c:catAx>
        <c:axId val="271217024"/>
        <c:scaling>
          <c:orientation val="minMax"/>
        </c:scaling>
        <c:axPos val="b"/>
        <c:tickLblPos val="nextTo"/>
        <c:crossAx val="271218560"/>
        <c:crosses val="autoZero"/>
        <c:auto val="1"/>
        <c:lblAlgn val="ctr"/>
        <c:lblOffset val="100"/>
      </c:catAx>
      <c:valAx>
        <c:axId val="271218560"/>
        <c:scaling>
          <c:orientation val="minMax"/>
        </c:scaling>
        <c:delete val="1"/>
        <c:axPos val="l"/>
        <c:numFmt formatCode="General" sourceLinked="1"/>
        <c:tickLblPos val="nextTo"/>
        <c:crossAx val="271217024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'TIPOS DE ACC'!$T$20</c:f>
              <c:strCache>
                <c:ptCount val="1"/>
                <c:pt idx="0">
                  <c:v>TOTAL DE ACCIDENTES</c:v>
                </c:pt>
              </c:strCache>
            </c:strRef>
          </c:tx>
          <c:dLbls>
            <c:showVal val="1"/>
          </c:dLbls>
          <c:cat>
            <c:strRef>
              <c:f>'TIPOS DE ACC'!$S$21:$S$31</c:f>
              <c:strCache>
                <c:ptCount val="11"/>
                <c:pt idx="0">
                  <c:v>ALCANCE</c:v>
                </c:pt>
                <c:pt idx="1">
                  <c:v>ATROPELLO</c:v>
                </c:pt>
                <c:pt idx="2">
                  <c:v>CRUCERO</c:v>
                </c:pt>
                <c:pt idx="3">
                  <c:v>DIVERSO</c:v>
                </c:pt>
                <c:pt idx="4">
                  <c:v>ESTRELLAMIENTO</c:v>
                </c:pt>
                <c:pt idx="5">
                  <c:v>FRONTAL</c:v>
                </c:pt>
                <c:pt idx="6">
                  <c:v>LATERAL</c:v>
                </c:pt>
                <c:pt idx="7">
                  <c:v>SALIDA DE CAMINO</c:v>
                </c:pt>
                <c:pt idx="8">
                  <c:v>VOLCADURA</c:v>
                </c:pt>
                <c:pt idx="9">
                  <c:v>CAIDA DE PERSONA</c:v>
                </c:pt>
                <c:pt idx="10">
                  <c:v>MOVIL DE VEHICULO</c:v>
                </c:pt>
              </c:strCache>
            </c:strRef>
          </c:cat>
          <c:val>
            <c:numRef>
              <c:f>'TIPOS DE ACC'!$T$21:$T$31</c:f>
              <c:numCache>
                <c:formatCode>General</c:formatCode>
                <c:ptCount val="11"/>
                <c:pt idx="0">
                  <c:v>17</c:v>
                </c:pt>
                <c:pt idx="1">
                  <c:v>10</c:v>
                </c:pt>
                <c:pt idx="2">
                  <c:v>11</c:v>
                </c:pt>
                <c:pt idx="3">
                  <c:v>5</c:v>
                </c:pt>
                <c:pt idx="4">
                  <c:v>34</c:v>
                </c:pt>
                <c:pt idx="5">
                  <c:v>12</c:v>
                </c:pt>
                <c:pt idx="6">
                  <c:v>14</c:v>
                </c:pt>
                <c:pt idx="7">
                  <c:v>1</c:v>
                </c:pt>
                <c:pt idx="8">
                  <c:v>3</c:v>
                </c:pt>
                <c:pt idx="9">
                  <c:v>1</c:v>
                </c:pt>
                <c:pt idx="10">
                  <c:v>2</c:v>
                </c:pt>
              </c:numCache>
            </c:numRef>
          </c:val>
        </c:ser>
        <c:axId val="98129024"/>
        <c:axId val="98130560"/>
      </c:barChart>
      <c:catAx>
        <c:axId val="98129024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es-MX"/>
          </a:p>
        </c:txPr>
        <c:crossAx val="98130560"/>
        <c:crosses val="autoZero"/>
        <c:auto val="1"/>
        <c:lblAlgn val="ctr"/>
        <c:lblOffset val="100"/>
      </c:catAx>
      <c:valAx>
        <c:axId val="98130560"/>
        <c:scaling>
          <c:orientation val="minMax"/>
        </c:scaling>
        <c:delete val="1"/>
        <c:axPos val="l"/>
        <c:numFmt formatCode="General" sourceLinked="1"/>
        <c:tickLblPos val="nextTo"/>
        <c:crossAx val="98129024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18"/>
  <c:chart>
    <c:title>
      <c:tx>
        <c:rich>
          <a:bodyPr/>
          <a:lstStyle/>
          <a:p>
            <a:pPr>
              <a:defRPr/>
            </a:pPr>
            <a:r>
              <a:rPr lang="es-MX"/>
              <a:t>CLASIFICACIÓN Y CUANTIFICACIÓN </a:t>
            </a:r>
          </a:p>
          <a:p>
            <a:pPr>
              <a:defRPr/>
            </a:pPr>
            <a:r>
              <a:rPr lang="es-MX"/>
              <a:t>POR DE DÍA DE LA SEMANA 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'DIAS DE LA SEM'!$B$4:$B$10</c:f>
              <c:strCache>
                <c:ptCount val="7"/>
                <c:pt idx="0">
                  <c:v>LUNES</c:v>
                </c:pt>
                <c:pt idx="1">
                  <c:v>MARTES</c:v>
                </c:pt>
                <c:pt idx="2">
                  <c:v>MIÉRCOLES</c:v>
                </c:pt>
                <c:pt idx="3">
                  <c:v>JUEVES</c:v>
                </c:pt>
                <c:pt idx="4">
                  <c:v>VIERNES</c:v>
                </c:pt>
                <c:pt idx="5">
                  <c:v>SÁBADO</c:v>
                </c:pt>
                <c:pt idx="6">
                  <c:v>DOMINGO</c:v>
                </c:pt>
              </c:strCache>
            </c:strRef>
          </c:cat>
          <c:val>
            <c:numRef>
              <c:f>'DIAS DE LA SEM'!$L$4:$L$10</c:f>
              <c:numCache>
                <c:formatCode>General</c:formatCode>
                <c:ptCount val="7"/>
                <c:pt idx="0">
                  <c:v>4</c:v>
                </c:pt>
                <c:pt idx="1">
                  <c:v>13</c:v>
                </c:pt>
                <c:pt idx="2">
                  <c:v>12</c:v>
                </c:pt>
                <c:pt idx="3">
                  <c:v>16</c:v>
                </c:pt>
                <c:pt idx="4">
                  <c:v>13</c:v>
                </c:pt>
                <c:pt idx="5">
                  <c:v>27</c:v>
                </c:pt>
                <c:pt idx="6">
                  <c:v>25</c:v>
                </c:pt>
              </c:numCache>
            </c:numRef>
          </c:val>
        </c:ser>
        <c:axId val="98162944"/>
        <c:axId val="98172928"/>
      </c:barChart>
      <c:catAx>
        <c:axId val="9816294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5400000" vert="horz"/>
          <a:lstStyle/>
          <a:p>
            <a:pPr>
              <a:defRPr/>
            </a:pPr>
            <a:endParaRPr lang="es-MX"/>
          </a:p>
        </c:txPr>
        <c:crossAx val="98172928"/>
        <c:crosses val="autoZero"/>
        <c:auto val="1"/>
        <c:lblAlgn val="ctr"/>
        <c:lblOffset val="100"/>
      </c:catAx>
      <c:valAx>
        <c:axId val="98172928"/>
        <c:scaling>
          <c:orientation val="minMax"/>
        </c:scaling>
        <c:delete val="1"/>
        <c:axPos val="l"/>
        <c:numFmt formatCode="General" sourceLinked="1"/>
        <c:tickLblPos val="nextTo"/>
        <c:crossAx val="98162944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plotArea>
      <c:layout/>
      <c:barChart>
        <c:barDir val="col"/>
        <c:grouping val="clustered"/>
        <c:ser>
          <c:idx val="0"/>
          <c:order val="0"/>
          <c:tx>
            <c:strRef>
              <c:f>'TIPOS DE ACC'!$S$21</c:f>
              <c:strCache>
                <c:ptCount val="1"/>
                <c:pt idx="0">
                  <c:v>ALCANCE</c:v>
                </c:pt>
              </c:strCache>
            </c:strRef>
          </c:tx>
          <c:cat>
            <c:strRef>
              <c:f>'TIPOS DE ACC'!$S$20:$W$20</c:f>
              <c:strCache>
                <c:ptCount val="5"/>
                <c:pt idx="0">
                  <c:v>TIPOS DE ACCIDENTE SEPTIEMBRE</c:v>
                </c:pt>
                <c:pt idx="1">
                  <c:v>TOTAL DE ACCIDENTES</c:v>
                </c:pt>
                <c:pt idx="2">
                  <c:v>ACCIDENTES VIALES CON LESIONADOS</c:v>
                </c:pt>
                <c:pt idx="3">
                  <c:v>CANTIDAD DE LESIONADOS REGISTRADOS</c:v>
                </c:pt>
                <c:pt idx="4">
                  <c:v>MUERTOS</c:v>
                </c:pt>
              </c:strCache>
            </c:strRef>
          </c:cat>
          <c:val>
            <c:numRef>
              <c:f>'TIPOS DE ACC'!$T$21:$W$21</c:f>
              <c:numCache>
                <c:formatCode>General</c:formatCode>
                <c:ptCount val="4"/>
                <c:pt idx="0">
                  <c:v>17</c:v>
                </c:pt>
                <c:pt idx="1">
                  <c:v>1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'TIPOS DE ACC'!$S$22</c:f>
              <c:strCache>
                <c:ptCount val="1"/>
                <c:pt idx="0">
                  <c:v>ATROPELLO</c:v>
                </c:pt>
              </c:strCache>
            </c:strRef>
          </c:tx>
          <c:cat>
            <c:strRef>
              <c:f>'TIPOS DE ACC'!$S$20:$W$20</c:f>
              <c:strCache>
                <c:ptCount val="5"/>
                <c:pt idx="0">
                  <c:v>TIPOS DE ACCIDENTE SEPTIEMBRE</c:v>
                </c:pt>
                <c:pt idx="1">
                  <c:v>TOTAL DE ACCIDENTES</c:v>
                </c:pt>
                <c:pt idx="2">
                  <c:v>ACCIDENTES VIALES CON LESIONADOS</c:v>
                </c:pt>
                <c:pt idx="3">
                  <c:v>CANTIDAD DE LESIONADOS REGISTRADOS</c:v>
                </c:pt>
                <c:pt idx="4">
                  <c:v>MUERTOS</c:v>
                </c:pt>
              </c:strCache>
            </c:strRef>
          </c:cat>
          <c:val>
            <c:numRef>
              <c:f>'TIPOS DE ACC'!$T$22:$W$22</c:f>
              <c:numCache>
                <c:formatCode>General</c:formatCode>
                <c:ptCount val="4"/>
                <c:pt idx="0">
                  <c:v>10</c:v>
                </c:pt>
                <c:pt idx="1">
                  <c:v>9</c:v>
                </c:pt>
                <c:pt idx="2">
                  <c:v>10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'TIPOS DE ACC'!$S$23</c:f>
              <c:strCache>
                <c:ptCount val="1"/>
                <c:pt idx="0">
                  <c:v>CRUCERO</c:v>
                </c:pt>
              </c:strCache>
            </c:strRef>
          </c:tx>
          <c:cat>
            <c:strRef>
              <c:f>'TIPOS DE ACC'!$S$20:$W$20</c:f>
              <c:strCache>
                <c:ptCount val="5"/>
                <c:pt idx="0">
                  <c:v>TIPOS DE ACCIDENTE SEPTIEMBRE</c:v>
                </c:pt>
                <c:pt idx="1">
                  <c:v>TOTAL DE ACCIDENTES</c:v>
                </c:pt>
                <c:pt idx="2">
                  <c:v>ACCIDENTES VIALES CON LESIONADOS</c:v>
                </c:pt>
                <c:pt idx="3">
                  <c:v>CANTIDAD DE LESIONADOS REGISTRADOS</c:v>
                </c:pt>
                <c:pt idx="4">
                  <c:v>MUERTOS</c:v>
                </c:pt>
              </c:strCache>
            </c:strRef>
          </c:cat>
          <c:val>
            <c:numRef>
              <c:f>'TIPOS DE ACC'!$T$23:$W$23</c:f>
              <c:numCache>
                <c:formatCode>General</c:formatCode>
                <c:ptCount val="4"/>
                <c:pt idx="0">
                  <c:v>11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'TIPOS DE ACC'!$S$24</c:f>
              <c:strCache>
                <c:ptCount val="1"/>
                <c:pt idx="0">
                  <c:v>DIVERSO</c:v>
                </c:pt>
              </c:strCache>
            </c:strRef>
          </c:tx>
          <c:cat>
            <c:strRef>
              <c:f>'TIPOS DE ACC'!$S$20:$W$20</c:f>
              <c:strCache>
                <c:ptCount val="5"/>
                <c:pt idx="0">
                  <c:v>TIPOS DE ACCIDENTE SEPTIEMBRE</c:v>
                </c:pt>
                <c:pt idx="1">
                  <c:v>TOTAL DE ACCIDENTES</c:v>
                </c:pt>
                <c:pt idx="2">
                  <c:v>ACCIDENTES VIALES CON LESIONADOS</c:v>
                </c:pt>
                <c:pt idx="3">
                  <c:v>CANTIDAD DE LESIONADOS REGISTRADOS</c:v>
                </c:pt>
                <c:pt idx="4">
                  <c:v>MUERTOS</c:v>
                </c:pt>
              </c:strCache>
            </c:strRef>
          </c:cat>
          <c:val>
            <c:numRef>
              <c:f>'TIPOS DE ACC'!$T$24:$W$24</c:f>
              <c:numCache>
                <c:formatCode>General</c:formatCode>
                <c:ptCount val="4"/>
                <c:pt idx="0">
                  <c:v>5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'TIPOS DE ACC'!$S$25</c:f>
              <c:strCache>
                <c:ptCount val="1"/>
                <c:pt idx="0">
                  <c:v>ESTRELLAMIENTO</c:v>
                </c:pt>
              </c:strCache>
            </c:strRef>
          </c:tx>
          <c:cat>
            <c:strRef>
              <c:f>'TIPOS DE ACC'!$S$20:$W$20</c:f>
              <c:strCache>
                <c:ptCount val="5"/>
                <c:pt idx="0">
                  <c:v>TIPOS DE ACCIDENTE SEPTIEMBRE</c:v>
                </c:pt>
                <c:pt idx="1">
                  <c:v>TOTAL DE ACCIDENTES</c:v>
                </c:pt>
                <c:pt idx="2">
                  <c:v>ACCIDENTES VIALES CON LESIONADOS</c:v>
                </c:pt>
                <c:pt idx="3">
                  <c:v>CANTIDAD DE LESIONADOS REGISTRADOS</c:v>
                </c:pt>
                <c:pt idx="4">
                  <c:v>MUERTOS</c:v>
                </c:pt>
              </c:strCache>
            </c:strRef>
          </c:cat>
          <c:val>
            <c:numRef>
              <c:f>'TIPOS DE ACC'!$T$25:$W$25</c:f>
              <c:numCache>
                <c:formatCode>General</c:formatCode>
                <c:ptCount val="4"/>
                <c:pt idx="0">
                  <c:v>34</c:v>
                </c:pt>
                <c:pt idx="1">
                  <c:v>3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</c:ser>
        <c:ser>
          <c:idx val="5"/>
          <c:order val="5"/>
          <c:tx>
            <c:strRef>
              <c:f>'TIPOS DE ACC'!$S$26</c:f>
              <c:strCache>
                <c:ptCount val="1"/>
                <c:pt idx="0">
                  <c:v>FRONTAL</c:v>
                </c:pt>
              </c:strCache>
            </c:strRef>
          </c:tx>
          <c:cat>
            <c:strRef>
              <c:f>'TIPOS DE ACC'!$S$20:$W$20</c:f>
              <c:strCache>
                <c:ptCount val="5"/>
                <c:pt idx="0">
                  <c:v>TIPOS DE ACCIDENTE SEPTIEMBRE</c:v>
                </c:pt>
                <c:pt idx="1">
                  <c:v>TOTAL DE ACCIDENTES</c:v>
                </c:pt>
                <c:pt idx="2">
                  <c:v>ACCIDENTES VIALES CON LESIONADOS</c:v>
                </c:pt>
                <c:pt idx="3">
                  <c:v>CANTIDAD DE LESIONADOS REGISTRADOS</c:v>
                </c:pt>
                <c:pt idx="4">
                  <c:v>MUERTOS</c:v>
                </c:pt>
              </c:strCache>
            </c:strRef>
          </c:cat>
          <c:val>
            <c:numRef>
              <c:f>'TIPOS DE ACC'!$T$26:$W$26</c:f>
              <c:numCache>
                <c:formatCode>General</c:formatCode>
                <c:ptCount val="4"/>
                <c:pt idx="0">
                  <c:v>12</c:v>
                </c:pt>
                <c:pt idx="1">
                  <c:v>4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</c:ser>
        <c:ser>
          <c:idx val="6"/>
          <c:order val="6"/>
          <c:tx>
            <c:strRef>
              <c:f>'TIPOS DE ACC'!$S$27</c:f>
              <c:strCache>
                <c:ptCount val="1"/>
                <c:pt idx="0">
                  <c:v>LATERAL</c:v>
                </c:pt>
              </c:strCache>
            </c:strRef>
          </c:tx>
          <c:cat>
            <c:strRef>
              <c:f>'TIPOS DE ACC'!$S$20:$W$20</c:f>
              <c:strCache>
                <c:ptCount val="5"/>
                <c:pt idx="0">
                  <c:v>TIPOS DE ACCIDENTE SEPTIEMBRE</c:v>
                </c:pt>
                <c:pt idx="1">
                  <c:v>TOTAL DE ACCIDENTES</c:v>
                </c:pt>
                <c:pt idx="2">
                  <c:v>ACCIDENTES VIALES CON LESIONADOS</c:v>
                </c:pt>
                <c:pt idx="3">
                  <c:v>CANTIDAD DE LESIONADOS REGISTRADOS</c:v>
                </c:pt>
                <c:pt idx="4">
                  <c:v>MUERTOS</c:v>
                </c:pt>
              </c:strCache>
            </c:strRef>
          </c:cat>
          <c:val>
            <c:numRef>
              <c:f>'TIPOS DE ACC'!$T$27:$W$27</c:f>
              <c:numCache>
                <c:formatCode>General</c:formatCode>
                <c:ptCount val="4"/>
                <c:pt idx="0">
                  <c:v>14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7"/>
          <c:order val="7"/>
          <c:tx>
            <c:strRef>
              <c:f>'TIPOS DE ACC'!$S$28</c:f>
              <c:strCache>
                <c:ptCount val="1"/>
                <c:pt idx="0">
                  <c:v>SALIDA DE CAMINO</c:v>
                </c:pt>
              </c:strCache>
            </c:strRef>
          </c:tx>
          <c:cat>
            <c:strRef>
              <c:f>'TIPOS DE ACC'!$S$20:$W$20</c:f>
              <c:strCache>
                <c:ptCount val="5"/>
                <c:pt idx="0">
                  <c:v>TIPOS DE ACCIDENTE SEPTIEMBRE</c:v>
                </c:pt>
                <c:pt idx="1">
                  <c:v>TOTAL DE ACCIDENTES</c:v>
                </c:pt>
                <c:pt idx="2">
                  <c:v>ACCIDENTES VIALES CON LESIONADOS</c:v>
                </c:pt>
                <c:pt idx="3">
                  <c:v>CANTIDAD DE LESIONADOS REGISTRADOS</c:v>
                </c:pt>
                <c:pt idx="4">
                  <c:v>MUERTOS</c:v>
                </c:pt>
              </c:strCache>
            </c:strRef>
          </c:cat>
          <c:val>
            <c:numRef>
              <c:f>'TIPOS DE ACC'!$T$28:$W$28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8"/>
          <c:order val="8"/>
          <c:tx>
            <c:strRef>
              <c:f>'TIPOS DE ACC'!$S$29</c:f>
              <c:strCache>
                <c:ptCount val="1"/>
                <c:pt idx="0">
                  <c:v>VOLCADURA</c:v>
                </c:pt>
              </c:strCache>
            </c:strRef>
          </c:tx>
          <c:cat>
            <c:strRef>
              <c:f>'TIPOS DE ACC'!$S$20:$W$20</c:f>
              <c:strCache>
                <c:ptCount val="5"/>
                <c:pt idx="0">
                  <c:v>TIPOS DE ACCIDENTE SEPTIEMBRE</c:v>
                </c:pt>
                <c:pt idx="1">
                  <c:v>TOTAL DE ACCIDENTES</c:v>
                </c:pt>
                <c:pt idx="2">
                  <c:v>ACCIDENTES VIALES CON LESIONADOS</c:v>
                </c:pt>
                <c:pt idx="3">
                  <c:v>CANTIDAD DE LESIONADOS REGISTRADOS</c:v>
                </c:pt>
                <c:pt idx="4">
                  <c:v>MUERTOS</c:v>
                </c:pt>
              </c:strCache>
            </c:strRef>
          </c:cat>
          <c:val>
            <c:numRef>
              <c:f>'TIPOS DE ACC'!$T$29:$W$29</c:f>
              <c:numCache>
                <c:formatCode>General</c:formatCode>
                <c:ptCount val="4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9"/>
          <c:order val="9"/>
          <c:tx>
            <c:strRef>
              <c:f>'TIPOS DE ACC'!$S$30</c:f>
              <c:strCache>
                <c:ptCount val="1"/>
                <c:pt idx="0">
                  <c:v>CAIDA DE PERSONA</c:v>
                </c:pt>
              </c:strCache>
            </c:strRef>
          </c:tx>
          <c:cat>
            <c:strRef>
              <c:f>'TIPOS DE ACC'!$S$20:$W$20</c:f>
              <c:strCache>
                <c:ptCount val="5"/>
                <c:pt idx="0">
                  <c:v>TIPOS DE ACCIDENTE SEPTIEMBRE</c:v>
                </c:pt>
                <c:pt idx="1">
                  <c:v>TOTAL DE ACCIDENTES</c:v>
                </c:pt>
                <c:pt idx="2">
                  <c:v>ACCIDENTES VIALES CON LESIONADOS</c:v>
                </c:pt>
                <c:pt idx="3">
                  <c:v>CANTIDAD DE LESIONADOS REGISTRADOS</c:v>
                </c:pt>
                <c:pt idx="4">
                  <c:v>MUERTOS</c:v>
                </c:pt>
              </c:strCache>
            </c:strRef>
          </c:cat>
          <c:val>
            <c:numRef>
              <c:f>'TIPOS DE ACC'!$T$30:$W$30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ser>
          <c:idx val="10"/>
          <c:order val="10"/>
          <c:tx>
            <c:strRef>
              <c:f>'TIPOS DE ACC'!$S$31</c:f>
              <c:strCache>
                <c:ptCount val="1"/>
                <c:pt idx="0">
                  <c:v>MOVIL DE VEHICULO</c:v>
                </c:pt>
              </c:strCache>
            </c:strRef>
          </c:tx>
          <c:cat>
            <c:strRef>
              <c:f>'TIPOS DE ACC'!$S$20:$W$20</c:f>
              <c:strCache>
                <c:ptCount val="5"/>
                <c:pt idx="0">
                  <c:v>TIPOS DE ACCIDENTE SEPTIEMBRE</c:v>
                </c:pt>
                <c:pt idx="1">
                  <c:v>TOTAL DE ACCIDENTES</c:v>
                </c:pt>
                <c:pt idx="2">
                  <c:v>ACCIDENTES VIALES CON LESIONADOS</c:v>
                </c:pt>
                <c:pt idx="3">
                  <c:v>CANTIDAD DE LESIONADOS REGISTRADOS</c:v>
                </c:pt>
                <c:pt idx="4">
                  <c:v>MUERTOS</c:v>
                </c:pt>
              </c:strCache>
            </c:strRef>
          </c:cat>
          <c:val>
            <c:numRef>
              <c:f>'TIPOS DE ACC'!$T$31:$W$31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axId val="98216960"/>
        <c:axId val="98222848"/>
      </c:barChart>
      <c:catAx>
        <c:axId val="98216960"/>
        <c:scaling>
          <c:orientation val="minMax"/>
        </c:scaling>
        <c:axPos val="b"/>
        <c:tickLblPos val="nextTo"/>
        <c:crossAx val="98222848"/>
        <c:crosses val="autoZero"/>
        <c:auto val="1"/>
        <c:lblAlgn val="ctr"/>
        <c:lblOffset val="100"/>
      </c:catAx>
      <c:valAx>
        <c:axId val="98222848"/>
        <c:scaling>
          <c:orientation val="minMax"/>
        </c:scaling>
        <c:delete val="1"/>
        <c:axPos val="l"/>
        <c:numFmt formatCode="General" sourceLinked="1"/>
        <c:tickLblPos val="nextTo"/>
        <c:crossAx val="98216960"/>
        <c:crosses val="autoZero"/>
        <c:crossBetween val="between"/>
      </c:valAx>
      <c:dTable>
        <c:showHorzBorder val="1"/>
        <c:showVertBorder val="1"/>
        <c:showOutline val="1"/>
      </c:dTable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18"/>
  <c:chart>
    <c:autoTitleDeleted val="1"/>
    <c:plotArea>
      <c:layout>
        <c:manualLayout>
          <c:layoutTarget val="inner"/>
          <c:xMode val="edge"/>
          <c:yMode val="edge"/>
          <c:x val="9.9735848526955995E-2"/>
          <c:y val="0"/>
          <c:w val="0.9002641514730445"/>
          <c:h val="0.71106456692913389"/>
        </c:manualLayout>
      </c:layout>
      <c:barChart>
        <c:barDir val="col"/>
        <c:grouping val="clustered"/>
        <c:ser>
          <c:idx val="0"/>
          <c:order val="0"/>
          <c:tx>
            <c:strRef>
              <c:f>CONDUCTOR!$T$20</c:f>
              <c:strCache>
                <c:ptCount val="1"/>
                <c:pt idx="0">
                  <c:v>EBRIEDAD COMPLETA</c:v>
                </c:pt>
              </c:strCache>
            </c:strRef>
          </c:tx>
          <c:cat>
            <c:strRef>
              <c:f>CONDUCTOR!$O$19:$R$19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CONDUCTOR!$U$20:$X$20</c:f>
              <c:numCache>
                <c:formatCode>General</c:formatCode>
                <c:ptCount val="4"/>
                <c:pt idx="0">
                  <c:v>16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CONDUCTOR!$T$21</c:f>
              <c:strCache>
                <c:ptCount val="1"/>
                <c:pt idx="0">
                  <c:v>EBRIEDAD INCOMPLETA</c:v>
                </c:pt>
              </c:strCache>
            </c:strRef>
          </c:tx>
          <c:cat>
            <c:strRef>
              <c:f>CONDUCTOR!$O$19:$R$19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CONDUCTOR!$U$21:$X$21</c:f>
              <c:numCache>
                <c:formatCode>General</c:formatCode>
                <c:ptCount val="4"/>
                <c:pt idx="0">
                  <c:v>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CONDUCTOR!$T$22</c:f>
              <c:strCache>
                <c:ptCount val="1"/>
                <c:pt idx="0">
                  <c:v>NO EBRIEDAD</c:v>
                </c:pt>
              </c:strCache>
            </c:strRef>
          </c:tx>
          <c:cat>
            <c:strRef>
              <c:f>CONDUCTOR!$U$19:$X$19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CONDUCTOR!$U$22:$X$22</c:f>
              <c:numCache>
                <c:formatCode>General</c:formatCode>
                <c:ptCount val="4"/>
                <c:pt idx="0">
                  <c:v>61</c:v>
                </c:pt>
                <c:pt idx="1">
                  <c:v>16</c:v>
                </c:pt>
                <c:pt idx="2">
                  <c:v>21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CONDUCTOR!$T$23</c:f>
              <c:strCache>
                <c:ptCount val="1"/>
                <c:pt idx="0">
                  <c:v>SE DESCONOCE</c:v>
                </c:pt>
              </c:strCache>
            </c:strRef>
          </c:tx>
          <c:cat>
            <c:strRef>
              <c:f>CONDUCTOR!$O$19:$R$19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CONDUCTOR!$U$23:$X$23</c:f>
              <c:numCache>
                <c:formatCode>General</c:formatCode>
                <c:ptCount val="4"/>
                <c:pt idx="0">
                  <c:v>26</c:v>
                </c:pt>
                <c:pt idx="1">
                  <c:v>3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axId val="346862336"/>
        <c:axId val="346863872"/>
      </c:barChart>
      <c:catAx>
        <c:axId val="346862336"/>
        <c:scaling>
          <c:orientation val="minMax"/>
        </c:scaling>
        <c:axPos val="b"/>
        <c:numFmt formatCode="General" sourceLinked="1"/>
        <c:majorTickMark val="none"/>
        <c:tickLblPos val="nextTo"/>
        <c:crossAx val="346863872"/>
        <c:crosses val="autoZero"/>
        <c:auto val="1"/>
        <c:lblAlgn val="ctr"/>
        <c:lblOffset val="100"/>
      </c:catAx>
      <c:valAx>
        <c:axId val="346863872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346862336"/>
        <c:crosses val="autoZero"/>
        <c:crossBetween val="between"/>
      </c:valAx>
      <c:dTable>
        <c:showHorzBorder val="1"/>
        <c:showVertBorder val="1"/>
        <c:showOutline val="1"/>
      </c:dTable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D1623B-3DFF-434D-B3A7-B89DEF87E96A}" type="datetimeFigureOut">
              <a:rPr lang="es-MX" smtClean="0"/>
              <a:pPr/>
              <a:t>17/11/2015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8E0832-1092-4527-B734-DC4083A1874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99829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97100" y="696913"/>
            <a:ext cx="2616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799F5-6343-41DC-AB3F-EAD02F668938}" type="slidenum">
              <a:rPr lang="es-MX" smtClean="0"/>
              <a:pPr/>
              <a:t>1</a:t>
            </a:fld>
            <a:endParaRPr lang="es-MX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2</a:t>
            </a:fld>
            <a:endParaRPr lang="es-MX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3</a:t>
            </a:fld>
            <a:endParaRPr lang="es-MX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4</a:t>
            </a:fld>
            <a:endParaRPr lang="es-MX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17/11/2015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17/11/2015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17/11/2015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17/11/2015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17/11/2015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17/11/2015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17/11/2015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17/11/2015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17/11/2015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17/11/2015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17/11/2015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3BD02-C8BD-4257-8E5F-13E51ECBC2CB}" type="datetimeFigureOut">
              <a:rPr lang="es-MX" smtClean="0"/>
              <a:pPr/>
              <a:t>17/11/2015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PORTADA 1.jpg"/>
          <p:cNvPicPr>
            <a:picLocks noChangeAspect="1"/>
          </p:cNvPicPr>
          <p:nvPr/>
        </p:nvPicPr>
        <p:blipFill>
          <a:blip r:embed="rId3" cstate="print"/>
          <a:srcRect l="6688" t="6871" r="3538" b="69066"/>
          <a:stretch>
            <a:fillRect/>
          </a:stretch>
        </p:blipFill>
        <p:spPr>
          <a:xfrm>
            <a:off x="458670" y="285720"/>
            <a:ext cx="6156684" cy="135732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939534" y="8143900"/>
            <a:ext cx="160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OCTUBRE 2015</a:t>
            </a:r>
          </a:p>
        </p:txBody>
      </p:sp>
      <p:pic>
        <p:nvPicPr>
          <p:cNvPr id="1026" name="Picture 2" descr="C:\Users\Unidad de Analisis\Desktop\logo oficial 2015-2018 Juárez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42" y="1643042"/>
            <a:ext cx="2714643" cy="2714643"/>
          </a:xfrm>
          <a:prstGeom prst="rect">
            <a:avLst/>
          </a:prstGeom>
          <a:noFill/>
        </p:spPr>
      </p:pic>
      <p:pic>
        <p:nvPicPr>
          <p:cNvPr id="5" name="4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3857628" y="1714479"/>
            <a:ext cx="2682152" cy="25434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7719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85728" y="1571604"/>
            <a:ext cx="635798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TRANSPARENCIA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SECRETARIA DE SEGURIDAD PÚBLICA 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VIALIDAD Y  TRÁNSITO DE CD. JUÁREZ, NUEVO LEÓN.</a:t>
            </a:r>
          </a:p>
          <a:p>
            <a:pPr algn="ctr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Del mismo Artículo 14 de la referida Ley de Transparencia y Acceso a la Información Pública del Estado de Nuevo León, dice: Además de lo señalado en el artículo 10, las Administraciones Públicas Municipales deberán hacer  pública en su portal de Internet la siguiente información: Pero en su Fracción VII, 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VII.-Estadísticas e indicadores del desempeño de los cuerpos de Seguridad, Tránsito y las demás entidades de la administración municipal;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  Se informa:</a:t>
            </a:r>
          </a:p>
          <a:p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INDICADORES  EN  CUANTO  A  SEGURIDAD  PÚBLICA  O  DE  POLICÍA </a:t>
            </a:r>
            <a:r>
              <a:rPr lang="es-MX" sz="1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CORRESPONDIENTE  DEL  01  AL 31 DE OCTUBRE DEL  2015.</a:t>
            </a:r>
          </a:p>
          <a:p>
            <a:endParaRPr lang="es-MX" sz="12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POLICÍA</a:t>
            </a:r>
          </a:p>
          <a:p>
            <a:pPr algn="r"/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Detenciones realizadas debidas a conductas de índoles delictivos y por infracciones administrativas en el mes de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OCTUBRE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clasificadas por rangos de edades y género.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25 Gráfico"/>
          <p:cNvGraphicFramePr/>
          <p:nvPr/>
        </p:nvGraphicFramePr>
        <p:xfrm>
          <a:off x="0" y="5572132"/>
          <a:ext cx="6858000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2" descr="C:\Users\Unidad de Analisis\Desktop\logo oficial 2015-2018 Juárez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82" y="0"/>
            <a:ext cx="1357290" cy="1357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5" name="114 Rectángulo"/>
          <p:cNvSpPr/>
          <p:nvPr/>
        </p:nvSpPr>
        <p:spPr>
          <a:xfrm>
            <a:off x="357166" y="1500166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TRÁNSITO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Índices de accidentes registrados en el mes de OCTUBRE 2015. Clasificados por tipos de accidentes.</a:t>
            </a:r>
          </a:p>
        </p:txBody>
      </p:sp>
      <p:graphicFrame>
        <p:nvGraphicFramePr>
          <p:cNvPr id="9" name="4 Gráfico"/>
          <p:cNvGraphicFramePr/>
          <p:nvPr/>
        </p:nvGraphicFramePr>
        <p:xfrm>
          <a:off x="0" y="2357422"/>
          <a:ext cx="68580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1 Gráfico"/>
          <p:cNvGraphicFramePr/>
          <p:nvPr/>
        </p:nvGraphicFramePr>
        <p:xfrm>
          <a:off x="0" y="5643570"/>
          <a:ext cx="6858000" cy="3500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Picture 2" descr="C:\Users\Unidad de Analisis\Desktop\logo oficial 2015-2018 Juárez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82" y="0"/>
            <a:ext cx="1357290" cy="1357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5" name="114 Rectángulo"/>
          <p:cNvSpPr/>
          <p:nvPr/>
        </p:nvSpPr>
        <p:spPr>
          <a:xfrm>
            <a:off x="357166" y="1500166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TRÁNSITO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357166" y="7786710"/>
            <a:ext cx="6143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 los accidentes con lesionados indicados en la gráfica, hubo algunos que ocasionaron  03 lesionados en un solo parte de accidente.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Cabe destacar que los sucesos con lesionados quedan de oficio a disposición del Ministerio Publico.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Unidad de Analisis\Desktop\logo oficial 2015-2018 Juárez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82" y="0"/>
            <a:ext cx="1357290" cy="1357290"/>
          </a:xfrm>
          <a:prstGeom prst="rect">
            <a:avLst/>
          </a:prstGeom>
          <a:noFill/>
        </p:spPr>
      </p:pic>
      <p:graphicFrame>
        <p:nvGraphicFramePr>
          <p:cNvPr id="12" name="5 Gráfico"/>
          <p:cNvGraphicFramePr/>
          <p:nvPr/>
        </p:nvGraphicFramePr>
        <p:xfrm>
          <a:off x="1" y="1500166"/>
          <a:ext cx="6858000" cy="6357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357166" y="6429389"/>
            <a:ext cx="614366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Llegándose a registrar 110 accidentes con 26 lesionados y 1 muertes observados en el mes de 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OCTUBRE.</a:t>
            </a:r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Los cruceros con mayor número de accidentes registrados en el mes de 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Octubre.</a:t>
            </a:r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                           1°Arturo B. De La Garza y 20 de Septiembre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2° San Mateo y Eloy Cavazos.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3° San Roque y Reserva de San Roque. 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                           4° </a:t>
            </a:r>
            <a:r>
              <a:rPr lang="es-MX" sz="1000" dirty="0" err="1" smtClean="0">
                <a:latin typeface="Arial" pitchFamily="34" charset="0"/>
                <a:cs typeface="Arial" pitchFamily="34" charset="0"/>
              </a:rPr>
              <a:t>Carr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. Reynosa y Km. 22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                          </a:t>
            </a:r>
          </a:p>
          <a:p>
            <a:pPr algn="just"/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2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28604" y="8519726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smtClean="0">
                <a:latin typeface="Arial" pitchFamily="34" charset="0"/>
                <a:cs typeface="Arial" pitchFamily="34" charset="0"/>
              </a:rPr>
              <a:t>TJM</a:t>
            </a:r>
            <a:endParaRPr lang="es-MX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800" dirty="0" smtClean="0">
                <a:latin typeface="Arial" pitchFamily="34" charset="0"/>
                <a:cs typeface="Arial" pitchFamily="34" charset="0"/>
              </a:rPr>
              <a:t>mgga*</a:t>
            </a:r>
          </a:p>
        </p:txBody>
      </p:sp>
      <p:pic>
        <p:nvPicPr>
          <p:cNvPr id="10" name="Picture 2" descr="C:\Users\Unidad de Analisis\Desktop\logo oficial 2015-2018 Juárez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82" y="0"/>
            <a:ext cx="1357290" cy="1357290"/>
          </a:xfrm>
          <a:prstGeom prst="rect">
            <a:avLst/>
          </a:prstGeom>
          <a:noFill/>
        </p:spPr>
      </p:pic>
      <p:graphicFrame>
        <p:nvGraphicFramePr>
          <p:cNvPr id="12" name="11 Gráfico"/>
          <p:cNvGraphicFramePr/>
          <p:nvPr/>
        </p:nvGraphicFramePr>
        <p:xfrm>
          <a:off x="0" y="1428728"/>
          <a:ext cx="6858000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4569</TotalTime>
  <Words>75</Words>
  <Application>Microsoft Office PowerPoint</Application>
  <PresentationFormat>Presentación en pantalla (4:3)</PresentationFormat>
  <Paragraphs>72</Paragraphs>
  <Slides>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Diapositiva 1</vt:lpstr>
      <vt:lpstr>Diapositiva 2</vt:lpstr>
      <vt:lpstr>Diapositiva 3</vt:lpstr>
      <vt:lpstr>Diapositiva 4</vt:lpstr>
      <vt:lpstr>Diapositiva 5</vt:lpstr>
    </vt:vector>
  </TitlesOfParts>
  <Company>Hogar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Junior</dc:creator>
  <cp:lastModifiedBy>Unidad de Analisis</cp:lastModifiedBy>
  <cp:revision>254</cp:revision>
  <cp:lastPrinted>2013-04-09T01:32:33Z</cp:lastPrinted>
  <dcterms:created xsi:type="dcterms:W3CDTF">2013-05-04T00:53:54Z</dcterms:created>
  <dcterms:modified xsi:type="dcterms:W3CDTF">2015-11-17T12:51:39Z</dcterms:modified>
</cp:coreProperties>
</file>